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91" r:id="rId4"/>
    <p:sldId id="292" r:id="rId5"/>
    <p:sldId id="296" r:id="rId6"/>
    <p:sldId id="293" r:id="rId7"/>
    <p:sldId id="294" r:id="rId8"/>
    <p:sldId id="29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27.06.2024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EF9E-739F-479A-88FF-406B976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EFE50B-7C7C-4DF4-AE05-0FEACFD4F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ACBC6-AFE4-4EA9-A032-D7400376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BF5-6E72-4E8C-BE55-14BA2B23BCD2}" type="datetimeFigureOut">
              <a:rPr lang="de-DE" smtClean="0"/>
              <a:t>27.06.2024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E96894-4B8D-482F-97A6-3A24943B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3BB609-F3DA-4FC9-A3A4-CA5302B44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5ED3-B125-42CE-A61E-48765D752D5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0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BEB02360-0667-6566-737D-66FA438AF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7393028-5D70-F427-EBA6-B168E3FA5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1E7658-2A30-CC1F-3F48-267A836A404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86F144-2371-04C7-569F-0EE4F46080DF}"/>
              </a:ext>
            </a:extLst>
          </p:cNvPr>
          <p:cNvSpPr txBox="1"/>
          <p:nvPr userDrawn="1"/>
        </p:nvSpPr>
        <p:spPr>
          <a:xfrm>
            <a:off x="2715208" y="6046237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AB3D37-2DB3-5E36-9E4F-45E683D6C8DE}"/>
              </a:ext>
            </a:extLst>
          </p:cNvPr>
          <p:cNvCxnSpPr/>
          <p:nvPr userDrawn="1"/>
        </p:nvCxnSpPr>
        <p:spPr>
          <a:xfrm>
            <a:off x="760095" y="9979025"/>
            <a:ext cx="4221480" cy="57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ecml.at/companionvolumetoolbox" TargetMode="External"/><Relationship Id="rId4" Type="http://schemas.openxmlformats.org/officeDocument/2006/relationships/hyperlink" Target="https://creativecommons.org/licenses/by-nc-sa/4.0/deed.e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4282" y="2306270"/>
            <a:ext cx="9865895" cy="272293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action-oriented approach in a nutshell</a:t>
            </a:r>
            <a:br>
              <a:rPr lang="en-GB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4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sz="4400" dirty="0">
                <a:solidFill>
                  <a:schemeClr val="accent5">
                    <a:lumMod val="50000"/>
                  </a:schemeClr>
                </a:solidFill>
              </a:rPr>
              <a:t>An introduction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813" y="309346"/>
            <a:ext cx="11592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Boîte à outils pour la mise en œuvre du volume complémentaire du CECR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pic>
        <p:nvPicPr>
          <p:cNvPr id="7" name="Grafik 10">
            <a:extLst>
              <a:ext uri="{FF2B5EF4-FFF2-40B4-BE49-F238E27FC236}">
                <a16:creationId xmlns:a16="http://schemas.microsoft.com/office/drawing/2014/main" id="{1A1E7A6C-45FC-282E-6AE2-2297BA9CA1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1267" y="288796"/>
            <a:ext cx="1026915" cy="666881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D982940D-8BA7-10EF-0C0F-554B95948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3" y="6127232"/>
            <a:ext cx="831532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This work is licensed under an Attribution-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NonCommercial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ShareAlike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International Creative Commons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4"/>
              </a:rPr>
              <a:t>CC-BY-NC-SA 4.0 License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464646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 Attribution: Original activity from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Fischer Johann (et al.)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(2023),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CEFR Companion Volume implementation 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, Council of Europe (European Centre for Modern Languages), Graz, available at 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  <a:hlinkClick r:id="rId5"/>
              </a:rPr>
              <a:t>www.ecml.at/companionvolumetoolbox</a:t>
            </a:r>
            <a:r>
              <a:rPr kumimoji="0" lang="en-GB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action-oriented approach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CEFR Companion Volume:</a:t>
            </a:r>
          </a:p>
          <a:p>
            <a:pPr>
              <a:buFontTx/>
              <a:buChar char="-"/>
            </a:pPr>
            <a:r>
              <a:rPr lang="en-GB" dirty="0"/>
              <a:t>provides a focus on the action-oriented approach</a:t>
            </a:r>
          </a:p>
          <a:p>
            <a:pPr>
              <a:buFontTx/>
              <a:buChar char="-"/>
            </a:pPr>
            <a:r>
              <a:rPr lang="en-GB" dirty="0"/>
              <a:t>highlights the notion of the learner as a social agent</a:t>
            </a:r>
          </a:p>
          <a:p>
            <a:pPr>
              <a:buFontTx/>
              <a:buChar char="-"/>
            </a:pPr>
            <a:r>
              <a:rPr lang="en-GB" dirty="0"/>
              <a:t>emphasises the need to use real-life situations and scenarios</a:t>
            </a:r>
          </a:p>
          <a:p>
            <a:pPr>
              <a:buFontTx/>
              <a:buChar char="-"/>
            </a:pPr>
            <a:r>
              <a:rPr lang="en-GB" dirty="0"/>
              <a:t>realistic, meaningful </a:t>
            </a:r>
            <a:r>
              <a:rPr lang="en-GB"/>
              <a:t>and challenging tasks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627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action-oriented approach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invites learners to manage authentic tasks they might encounter in their individual contexts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282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learner as a social agent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learners are considered to be social agents </a:t>
            </a:r>
          </a:p>
          <a:p>
            <a:pPr>
              <a:buFontTx/>
              <a:buChar char="-"/>
            </a:pPr>
            <a:r>
              <a:rPr lang="en-GB" dirty="0"/>
              <a:t>interacting in realistic situations </a:t>
            </a:r>
          </a:p>
          <a:p>
            <a:pPr>
              <a:buFontTx/>
              <a:buChar char="-"/>
            </a:pPr>
            <a:r>
              <a:rPr lang="en-GB" dirty="0"/>
              <a:t>using their individual skills and knowledge</a:t>
            </a:r>
          </a:p>
          <a:p>
            <a:pPr>
              <a:buFontTx/>
              <a:buChar char="-"/>
            </a:pPr>
            <a:r>
              <a:rPr lang="en-GB" dirty="0"/>
              <a:t>expressing their personal interests and ideas</a:t>
            </a:r>
          </a:p>
          <a:p>
            <a:pPr>
              <a:buFontTx/>
              <a:buChar char="-"/>
            </a:pPr>
            <a:r>
              <a:rPr lang="en-GB" dirty="0"/>
              <a:t>co-constructing knowledge in collaborative tasks</a:t>
            </a:r>
          </a:p>
          <a:p>
            <a:pPr>
              <a:buFontTx/>
              <a:buChar char="-"/>
            </a:pPr>
            <a:r>
              <a:rPr lang="en-GB" dirty="0"/>
              <a:t>developing ideas and solutions to authentic issues</a:t>
            </a:r>
          </a:p>
        </p:txBody>
      </p:sp>
    </p:spTree>
    <p:extLst>
      <p:ext uri="{BB962C8B-B14F-4D97-AF65-F5344CB8AC3E}">
        <p14:creationId xmlns:p14="http://schemas.microsoft.com/office/powerpoint/2010/main" val="333184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learner as a social agent</a:t>
            </a:r>
          </a:p>
        </p:txBody>
      </p:sp>
      <p:pic>
        <p:nvPicPr>
          <p:cNvPr id="6" name="Picture 2" descr="Concepto de personas sobre diseño de dibujos animados de mujer | Vector  Premium">
            <a:extLst>
              <a:ext uri="{FF2B5EF4-FFF2-40B4-BE49-F238E27FC236}">
                <a16:creationId xmlns:a16="http://schemas.microsoft.com/office/drawing/2014/main" id="{1F62B070-0AA3-4264-AB0F-9B46DCE16B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03" b="9477"/>
          <a:stretch/>
        </p:blipFill>
        <p:spPr bwMode="auto">
          <a:xfrm>
            <a:off x="5457013" y="4190742"/>
            <a:ext cx="1282157" cy="1313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ipse 5">
            <a:extLst>
              <a:ext uri="{FF2B5EF4-FFF2-40B4-BE49-F238E27FC236}">
                <a16:creationId xmlns:a16="http://schemas.microsoft.com/office/drawing/2014/main" id="{8100DA34-BE4D-4BB8-8C7E-DA98D5D6C270}"/>
              </a:ext>
            </a:extLst>
          </p:cNvPr>
          <p:cNvSpPr/>
          <p:nvPr/>
        </p:nvSpPr>
        <p:spPr>
          <a:xfrm>
            <a:off x="2683565" y="3866321"/>
            <a:ext cx="2773448" cy="148361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interaction: negotiation of meaning</a:t>
            </a:r>
          </a:p>
        </p:txBody>
      </p:sp>
      <p:sp>
        <p:nvSpPr>
          <p:cNvPr id="8" name="Elipse 6">
            <a:extLst>
              <a:ext uri="{FF2B5EF4-FFF2-40B4-BE49-F238E27FC236}">
                <a16:creationId xmlns:a16="http://schemas.microsoft.com/office/drawing/2014/main" id="{499F4257-5384-4CC5-BAB3-139513F2274B}"/>
              </a:ext>
            </a:extLst>
          </p:cNvPr>
          <p:cNvSpPr/>
          <p:nvPr/>
        </p:nvSpPr>
        <p:spPr>
          <a:xfrm>
            <a:off x="6780260" y="3833819"/>
            <a:ext cx="3138992" cy="1483614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mediation: 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co-construction of meaning</a:t>
            </a:r>
          </a:p>
        </p:txBody>
      </p:sp>
      <p:sp>
        <p:nvSpPr>
          <p:cNvPr id="9" name="Elipse 7">
            <a:extLst>
              <a:ext uri="{FF2B5EF4-FFF2-40B4-BE49-F238E27FC236}">
                <a16:creationId xmlns:a16="http://schemas.microsoft.com/office/drawing/2014/main" id="{A9A5E426-EE54-4C1F-940D-CAFF76407E5A}"/>
              </a:ext>
            </a:extLst>
          </p:cNvPr>
          <p:cNvSpPr/>
          <p:nvPr/>
        </p:nvSpPr>
        <p:spPr>
          <a:xfrm>
            <a:off x="1252331" y="1388165"/>
            <a:ext cx="9710530" cy="4397188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8">
            <a:extLst>
              <a:ext uri="{FF2B5EF4-FFF2-40B4-BE49-F238E27FC236}">
                <a16:creationId xmlns:a16="http://schemas.microsoft.com/office/drawing/2014/main" id="{F3A7DFD2-9897-4AAF-A4B0-F2CDE5266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1925" y="1682633"/>
            <a:ext cx="1332768" cy="1332768"/>
          </a:xfrm>
          <a:prstGeom prst="rect">
            <a:avLst/>
          </a:prstGeom>
        </p:spPr>
      </p:pic>
      <p:pic>
        <p:nvPicPr>
          <p:cNvPr id="11" name="Picture 2" descr="User Accounts – PSYBooks">
            <a:extLst>
              <a:ext uri="{FF2B5EF4-FFF2-40B4-BE49-F238E27FC236}">
                <a16:creationId xmlns:a16="http://schemas.microsoft.com/office/drawing/2014/main" id="{1202E2E4-3F29-44DB-8A2A-D21131A41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783" y="1547821"/>
            <a:ext cx="1665229" cy="160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Nube 4">
            <a:extLst>
              <a:ext uri="{FF2B5EF4-FFF2-40B4-BE49-F238E27FC236}">
                <a16:creationId xmlns:a16="http://schemas.microsoft.com/office/drawing/2014/main" id="{67DB1CB5-A552-4574-8660-F347BE83D782}"/>
              </a:ext>
            </a:extLst>
          </p:cNvPr>
          <p:cNvSpPr/>
          <p:nvPr/>
        </p:nvSpPr>
        <p:spPr>
          <a:xfrm>
            <a:off x="3388012" y="1540567"/>
            <a:ext cx="5825561" cy="2530906"/>
          </a:xfrm>
          <a:prstGeom prst="cloud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mobilising linguistic and pragmatic resources in a pluricultural and plurilingual repertoire – completing collaboratively 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a real-life task or project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6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Real-life situations and scenarios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the classroom and in assessment learners should be confronted with real-life situations and scenarios </a:t>
            </a:r>
          </a:p>
          <a:p>
            <a:pPr>
              <a:buFontTx/>
              <a:buChar char="-"/>
            </a:pPr>
            <a:r>
              <a:rPr lang="en-GB" dirty="0"/>
              <a:t>that are meaningful to them and </a:t>
            </a:r>
          </a:p>
          <a:p>
            <a:pPr>
              <a:buFontTx/>
              <a:buChar char="-"/>
            </a:pPr>
            <a:r>
              <a:rPr lang="en-GB" dirty="0"/>
              <a:t>that motivate them to e.g. find a solution to a given problem or develop ideas concerning a specific topic</a:t>
            </a:r>
          </a:p>
        </p:txBody>
      </p:sp>
    </p:spTree>
    <p:extLst>
      <p:ext uri="{BB962C8B-B14F-4D97-AF65-F5344CB8AC3E}">
        <p14:creationId xmlns:p14="http://schemas.microsoft.com/office/powerpoint/2010/main" val="104202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realistic and meaningful tasks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Teachers need to offer learners realistic and meaningful tasks which motivate learners </a:t>
            </a:r>
          </a:p>
          <a:p>
            <a:pPr>
              <a:buFontTx/>
              <a:buChar char="-"/>
            </a:pPr>
            <a:r>
              <a:rPr lang="en-GB" dirty="0"/>
              <a:t>to engage in realistic situations of interaction and </a:t>
            </a:r>
          </a:p>
          <a:p>
            <a:pPr>
              <a:buFontTx/>
              <a:buChar char="-"/>
            </a:pPr>
            <a:r>
              <a:rPr lang="en-GB" dirty="0"/>
              <a:t>to discuss specific topics with their peers</a:t>
            </a:r>
          </a:p>
          <a:p>
            <a:pPr>
              <a:buFontTx/>
              <a:buChar char="-"/>
            </a:pPr>
            <a:r>
              <a:rPr lang="en-GB" dirty="0"/>
              <a:t>in order to develop together a specific output or product or find a solution to a given problem</a:t>
            </a:r>
          </a:p>
        </p:txBody>
      </p:sp>
    </p:spTree>
    <p:extLst>
      <p:ext uri="{BB962C8B-B14F-4D97-AF65-F5344CB8AC3E}">
        <p14:creationId xmlns:p14="http://schemas.microsoft.com/office/powerpoint/2010/main" val="271131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05ACA-4347-4588-8545-CC0B5C95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 on the action-oriented </a:t>
            </a:r>
            <a:br>
              <a:rPr lang="en-GB" dirty="0"/>
            </a:br>
            <a:r>
              <a:rPr lang="en-GB" dirty="0"/>
              <a:t>approach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1A6CA-1B5D-4E3B-A265-6D13C659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For further information on the action-oriented approach</a:t>
            </a:r>
          </a:p>
          <a:p>
            <a:pPr marL="0" indent="0">
              <a:buNone/>
            </a:pPr>
            <a:r>
              <a:rPr lang="en-GB" dirty="0"/>
              <a:t>- Chapter 2 “Key aspects of the CEFR for teaching and learning” of the CEFR Companion Volume:</a:t>
            </a:r>
          </a:p>
          <a:p>
            <a:pPr marL="541338" indent="0">
              <a:buNone/>
            </a:pPr>
            <a:r>
              <a:rPr lang="de-DE" dirty="0"/>
              <a:t>Council </a:t>
            </a:r>
            <a:r>
              <a:rPr lang="de-DE" dirty="0" err="1"/>
              <a:t>of</a:t>
            </a:r>
            <a:r>
              <a:rPr lang="de-DE" dirty="0"/>
              <a:t> Europe (2020): </a:t>
            </a:r>
            <a:r>
              <a:rPr lang="en-US" i="1" dirty="0"/>
              <a:t>Common European Framework of Reference for Languages: Learning, Teaching, Assessment. Companion Volume</a:t>
            </a:r>
            <a:r>
              <a:rPr lang="en-US" dirty="0"/>
              <a:t>. Strasbourg: Council of Europe, 27-45.</a:t>
            </a:r>
          </a:p>
          <a:p>
            <a:pPr marL="0" indent="0">
              <a:buNone/>
            </a:pPr>
            <a:r>
              <a:rPr lang="en-GB" dirty="0"/>
              <a:t>-  </a:t>
            </a:r>
            <a:r>
              <a:rPr lang="de-DE" dirty="0" err="1"/>
              <a:t>Piccardo</a:t>
            </a:r>
            <a:r>
              <a:rPr lang="de-DE" dirty="0"/>
              <a:t>, Enrica / North, Brian (2019): </a:t>
            </a:r>
            <a:r>
              <a:rPr lang="en-US" i="1" dirty="0"/>
              <a:t>The Action-oriented Approach. </a:t>
            </a:r>
            <a:r>
              <a:rPr lang="en-US" i="1"/>
              <a:t>A 	Dynamic </a:t>
            </a:r>
            <a:r>
              <a:rPr lang="en-US" i="1" dirty="0"/>
              <a:t>Vision of Language Education</a:t>
            </a:r>
            <a:r>
              <a:rPr lang="en-US" dirty="0"/>
              <a:t>. Bristol: Multilingual Matters.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62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Office PowerPoint</Application>
  <PresentationFormat>Widescreen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action-oriented approach in a nutshell  An introduction </vt:lpstr>
      <vt:lpstr>The action-oriented approach</vt:lpstr>
      <vt:lpstr>The action-oriented approach</vt:lpstr>
      <vt:lpstr>The learner as a social agent</vt:lpstr>
      <vt:lpstr>The learner as a social agent</vt:lpstr>
      <vt:lpstr>Real-life situations and scenarios</vt:lpstr>
      <vt:lpstr>Using realistic and meaningful tasks</vt:lpstr>
      <vt:lpstr>Further reading on the action-oriented 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Marie-Therese Baehr</cp:lastModifiedBy>
  <cp:revision>74</cp:revision>
  <dcterms:created xsi:type="dcterms:W3CDTF">2020-01-08T10:10:35Z</dcterms:created>
  <dcterms:modified xsi:type="dcterms:W3CDTF">2024-06-27T09:00:34Z</dcterms:modified>
</cp:coreProperties>
</file>